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tiff" ContentType="image/tif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80" r:id="rId2"/>
    <p:sldId id="281" r:id="rId3"/>
    <p:sldId id="282" r:id="rId4"/>
    <p:sldId id="272" r:id="rId5"/>
    <p:sldId id="273" r:id="rId6"/>
    <p:sldId id="284" r:id="rId7"/>
    <p:sldId id="286" r:id="rId8"/>
    <p:sldId id="285" r:id="rId9"/>
    <p:sldId id="289" r:id="rId10"/>
    <p:sldId id="257" r:id="rId11"/>
    <p:sldId id="291" r:id="rId12"/>
    <p:sldId id="292" r:id="rId13"/>
    <p:sldId id="268" r:id="rId14"/>
    <p:sldId id="274" r:id="rId15"/>
    <p:sldId id="279" r:id="rId16"/>
    <p:sldId id="256" r:id="rId17"/>
    <p:sldId id="276" r:id="rId18"/>
    <p:sldId id="278" r:id="rId19"/>
    <p:sldId id="262" r:id="rId20"/>
    <p:sldId id="275" r:id="rId21"/>
    <p:sldId id="290" r:id="rId22"/>
    <p:sldId id="269" r:id="rId2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5" d="100"/>
          <a:sy n="65" d="100"/>
        </p:scale>
        <p:origin x="-688" y="-12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notesMaster" Target="notesMasters/notesMaster1.xml"/><Relationship Id="rId25" Type="http://schemas.openxmlformats.org/officeDocument/2006/relationships/printerSettings" Target="printerSettings/printerSettings1.bin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B0316D-3065-4E07-95EE-CE083FD526D3}" type="datetimeFigureOut">
              <a:rPr lang="en-US" smtClean="0"/>
              <a:t>1/12/14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1E9F8B-2E66-41A0-A76D-3F5FA500FC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5806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7E7602-8AF5-3F41-B226-E541BC4C0FA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0912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fld id="{54A39F30-EF25-F642-90F3-EFA4470F805F}" type="slidenum">
              <a:rPr lang="en-US" sz="1200">
                <a:latin typeface="Times New Roman" charset="0"/>
              </a:rPr>
              <a:pPr eaLnBrk="1" hangingPunct="1"/>
              <a:t>18</a:t>
            </a:fld>
            <a:endParaRPr lang="en-US" sz="1200">
              <a:latin typeface="Times New Roman" charset="0"/>
            </a:endParaRPr>
          </a:p>
        </p:txBody>
      </p:sp>
      <p:sp>
        <p:nvSpPr>
          <p:cNvPr id="542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fld id="{0891F276-6FFE-EE4D-AB65-B816F869E01A}" type="slidenum">
              <a:rPr lang="en-US" sz="1200">
                <a:latin typeface="Times New Roman" charset="0"/>
              </a:rPr>
              <a:pPr eaLnBrk="1" hangingPunct="1"/>
              <a:t>19</a:t>
            </a:fld>
            <a:endParaRPr lang="en-US" sz="1200">
              <a:latin typeface="Times New Roman" charset="0"/>
            </a:endParaRPr>
          </a:p>
        </p:txBody>
      </p:sp>
      <p:sp>
        <p:nvSpPr>
          <p:cNvPr id="430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/>
              <a:t>One of the graphics showed one lawyer who kept getting appointments even though she was reprimanded.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fld id="{9607C58D-126F-FA4F-B07F-E9E549C51C03}" type="slidenum">
              <a:rPr lang="en-US" sz="1200">
                <a:latin typeface="Times New Roman" charset="0"/>
              </a:rPr>
              <a:pPr eaLnBrk="1" hangingPunct="1"/>
              <a:t>20</a:t>
            </a:fld>
            <a:endParaRPr lang="en-US" sz="1200">
              <a:latin typeface="Times New Roman" charset="0"/>
            </a:endParaRPr>
          </a:p>
        </p:txBody>
      </p:sp>
      <p:sp>
        <p:nvSpPr>
          <p:cNvPr id="450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560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dirty="0" smtClean="0">
                <a:latin typeface="Calibri" charset="0"/>
              </a:rPr>
              <a:t>of </a:t>
            </a:r>
            <a:r>
              <a:rPr lang="en-US" dirty="0">
                <a:latin typeface="Calibri" charset="0"/>
              </a:rPr>
              <a:t>miles away.</a:t>
            </a:r>
          </a:p>
        </p:txBody>
      </p:sp>
      <p:sp>
        <p:nvSpPr>
          <p:cNvPr id="2560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04EADA2B-0E4D-974E-AA0E-CB3A6B1C95F7}" type="slidenum">
              <a:rPr lang="en-US" sz="1200">
                <a:latin typeface="Calibri" charset="0"/>
              </a:rPr>
              <a:pPr eaLnBrk="1" hangingPunct="1"/>
              <a:t>21</a:t>
            </a:fld>
            <a:endParaRPr lang="en-US" sz="1200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fld id="{3CEF41C5-D986-E649-8C25-1B4608556186}" type="slidenum">
              <a:rPr lang="en-US" sz="1200">
                <a:latin typeface="Times New Roman" charset="0"/>
              </a:rPr>
              <a:pPr eaLnBrk="1" hangingPunct="1"/>
              <a:t>22</a:t>
            </a:fld>
            <a:endParaRPr lang="en-US" sz="1200">
              <a:latin typeface="Times New Roman" charset="0"/>
            </a:endParaRPr>
          </a:p>
        </p:txBody>
      </p:sp>
      <p:sp>
        <p:nvSpPr>
          <p:cNvPr id="307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fld id="{4A71DE27-7411-8541-850A-B0BB7A3E228A}" type="slidenum">
              <a:rPr lang="en-US" sz="1200">
                <a:latin typeface="Times New Roman" charset="0"/>
              </a:rPr>
              <a:pPr eaLnBrk="1" hangingPunct="1"/>
              <a:t>4</a:t>
            </a:fld>
            <a:endParaRPr lang="en-US" sz="1200">
              <a:latin typeface="Times New Roman" charset="0"/>
            </a:endParaRPr>
          </a:p>
        </p:txBody>
      </p:sp>
      <p:sp>
        <p:nvSpPr>
          <p:cNvPr id="378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9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fld id="{F58656A1-AED9-B546-9545-2B0A6CAD7213}" type="slidenum">
              <a:rPr lang="en-US" sz="1200">
                <a:latin typeface="Times New Roman" charset="0"/>
              </a:rPr>
              <a:pPr eaLnBrk="1" hangingPunct="1"/>
              <a:t>5</a:t>
            </a:fld>
            <a:endParaRPr lang="en-US" sz="1200">
              <a:latin typeface="Times New Roman" charset="0"/>
            </a:endParaRPr>
          </a:p>
        </p:txBody>
      </p:sp>
      <p:sp>
        <p:nvSpPr>
          <p:cNvPr id="399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8CFF88-CBD8-6743-A339-7B6FC601C171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8CFF88-CBD8-6743-A339-7B6FC601C171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Inspector general, GAO, audit reports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26623D-218C-9A47-AB38-63A6A4BA2A83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9690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fld id="{D3A966B9-74D1-8B47-9D4C-C926CDCAB0F1}" type="slidenum">
              <a:rPr lang="en-US" sz="1200">
                <a:latin typeface="Times New Roman" charset="0"/>
              </a:rPr>
              <a:pPr eaLnBrk="1" hangingPunct="1"/>
              <a:t>14</a:t>
            </a:fld>
            <a:endParaRPr lang="en-US" sz="1200">
              <a:latin typeface="Times New Roman" charset="0"/>
            </a:endParaRPr>
          </a:p>
        </p:txBody>
      </p:sp>
      <p:sp>
        <p:nvSpPr>
          <p:cNvPr id="419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1E9F8B-2E66-41A0-A76D-3F5FA500FCA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4939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00">
                <a:solidFill>
                  <a:schemeClr val="tx1"/>
                </a:solidFill>
                <a:latin typeface="Tahoma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ahoma" charset="0"/>
                <a:ea typeface="ＭＳ Ｐゴシック" charset="0"/>
              </a:defRPr>
            </a:lvl9pPr>
          </a:lstStyle>
          <a:p>
            <a:pPr eaLnBrk="1" hangingPunct="1"/>
            <a:fld id="{73D6DFFB-F6F0-C04A-868F-31C7EBA9616E}" type="slidenum">
              <a:rPr lang="en-US" sz="1200">
                <a:latin typeface="Times New Roman" charset="0"/>
              </a:rPr>
              <a:pPr eaLnBrk="1" hangingPunct="1"/>
              <a:t>17</a:t>
            </a:fld>
            <a:endParaRPr lang="en-US" sz="1200">
              <a:latin typeface="Times New Roman" charset="0"/>
            </a:endParaRPr>
          </a:p>
        </p:txBody>
      </p:sp>
      <p:sp>
        <p:nvSpPr>
          <p:cNvPr id="501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7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021C2-C381-49C4-8BF8-9625824C6652}" type="datetimeFigureOut">
              <a:rPr lang="en-US" smtClean="0"/>
              <a:t>1/12/14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17259C-4AFA-4F5E-AE40-ECF871DC7C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7206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021C2-C381-49C4-8BF8-9625824C6652}" type="datetimeFigureOut">
              <a:rPr lang="en-US" smtClean="0"/>
              <a:t>1/12/14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17259C-4AFA-4F5E-AE40-ECF871DC7C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5738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021C2-C381-49C4-8BF8-9625824C6652}" type="datetimeFigureOut">
              <a:rPr lang="en-US" smtClean="0"/>
              <a:t>1/12/14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17259C-4AFA-4F5E-AE40-ECF871DC7C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5233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021C2-C381-49C4-8BF8-9625824C6652}" type="datetimeFigureOut">
              <a:rPr lang="en-US" smtClean="0"/>
              <a:t>1/12/14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17259C-4AFA-4F5E-AE40-ECF871DC7C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90938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021C2-C381-49C4-8BF8-9625824C6652}" type="datetimeFigureOut">
              <a:rPr lang="en-US" smtClean="0"/>
              <a:t>1/12/14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17259C-4AFA-4F5E-AE40-ECF871DC7C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9721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021C2-C381-49C4-8BF8-9625824C6652}" type="datetimeFigureOut">
              <a:rPr lang="en-US" smtClean="0"/>
              <a:t>1/12/14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17259C-4AFA-4F5E-AE40-ECF871DC7C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0742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021C2-C381-49C4-8BF8-9625824C6652}" type="datetimeFigureOut">
              <a:rPr lang="en-US" smtClean="0"/>
              <a:t>1/12/14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17259C-4AFA-4F5E-AE40-ECF871DC7C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6733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021C2-C381-49C4-8BF8-9625824C6652}" type="datetimeFigureOut">
              <a:rPr lang="en-US" smtClean="0"/>
              <a:t>1/12/14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17259C-4AFA-4F5E-AE40-ECF871DC7C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1557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021C2-C381-49C4-8BF8-9625824C6652}" type="datetimeFigureOut">
              <a:rPr lang="en-US" smtClean="0"/>
              <a:t>1/12/14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17259C-4AFA-4F5E-AE40-ECF871DC7C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3279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021C2-C381-49C4-8BF8-9625824C6652}" type="datetimeFigureOut">
              <a:rPr lang="en-US" smtClean="0"/>
              <a:t>1/12/14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17259C-4AFA-4F5E-AE40-ECF871DC7C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1418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021C2-C381-49C4-8BF8-9625824C6652}" type="datetimeFigureOut">
              <a:rPr lang="en-US" smtClean="0"/>
              <a:t>1/12/14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17259C-4AFA-4F5E-AE40-ECF871DC7C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0591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C021C2-C381-49C4-8BF8-9625824C6652}" type="datetimeFigureOut">
              <a:rPr lang="en-US" smtClean="0"/>
              <a:t>1/12/14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17259C-4AFA-4F5E-AE40-ECF871DC7C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8501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4" Type="http://schemas.openxmlformats.org/officeDocument/2006/relationships/image" Target="../media/image22.jpe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3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wmf"/><Relationship Id="rId4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4" Type="http://schemas.openxmlformats.org/officeDocument/2006/relationships/image" Target="../media/image38.jpe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ashingtonpost.com/wp-srv/politics/interactives/rovetrips/" TargetMode="External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visweek-investigate%5Cfirst100.html" TargetMode="External"/><Relationship Id="rId4" Type="http://schemas.openxmlformats.org/officeDocument/2006/relationships/image" Target="../media/image9.png"/><Relationship Id="rId5" Type="http://schemas.openxmlformats.org/officeDocument/2006/relationships/hyperlink" Target="http://www.washingtonpost.com/wp-srv/politics/obama/100days/" TargetMode="External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050" y="736465"/>
            <a:ext cx="3047530" cy="403933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0" y="4056293"/>
            <a:ext cx="5400508" cy="166879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3400" y="838200"/>
            <a:ext cx="3208345" cy="3208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7954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304800"/>
            <a:ext cx="2476500" cy="3714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5932" y="2739432"/>
            <a:ext cx="2994644" cy="2560236"/>
          </a:xfrm>
          <a:prstGeom prst="rect">
            <a:avLst/>
          </a:prstGeom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grpSp>
        <p:nvGrpSpPr>
          <p:cNvPr id="2" name="Group 1"/>
          <p:cNvGrpSpPr/>
          <p:nvPr/>
        </p:nvGrpSpPr>
        <p:grpSpPr>
          <a:xfrm>
            <a:off x="914400" y="1981200"/>
            <a:ext cx="8353645" cy="4561203"/>
            <a:chOff x="477088" y="267102"/>
            <a:chExt cx="8353645" cy="4561203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7088" y="267102"/>
              <a:ext cx="4117481" cy="4561203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pic>
        <p:sp>
          <p:nvSpPr>
            <p:cNvPr id="5" name="Oval 4"/>
            <p:cNvSpPr/>
            <p:nvPr/>
          </p:nvSpPr>
          <p:spPr>
            <a:xfrm>
              <a:off x="477088" y="3237548"/>
              <a:ext cx="2486346" cy="585249"/>
            </a:xfrm>
            <a:prstGeom prst="ellipse">
              <a:avLst/>
            </a:prstGeom>
            <a:noFill/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814539" y="535020"/>
              <a:ext cx="4876800" cy="3073400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</p:pic>
        <p:sp>
          <p:nvSpPr>
            <p:cNvPr id="7" name="Oval 6"/>
            <p:cNvSpPr/>
            <p:nvPr/>
          </p:nvSpPr>
          <p:spPr>
            <a:xfrm>
              <a:off x="3683000" y="2777067"/>
              <a:ext cx="5147733" cy="922866"/>
            </a:xfrm>
            <a:prstGeom prst="ellipse">
              <a:avLst/>
            </a:prstGeom>
            <a:noFill/>
            <a:ln w="19050" cmpd="sng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732432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493" y="143780"/>
            <a:ext cx="6658619" cy="567181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200" y="3647998"/>
            <a:ext cx="7289800" cy="2603500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1219200" y="5257800"/>
            <a:ext cx="7010400" cy="6858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0818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2400"/>
            <a:ext cx="8610600" cy="6635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19536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189" y="280777"/>
            <a:ext cx="4343400" cy="359254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2" descr="kidpanel Page9.tif"/>
          <p:cNvPicPr>
            <a:picLocks noChangeAspect="1"/>
          </p:cNvPicPr>
          <p:nvPr/>
        </p:nvPicPr>
        <p:blipFill>
          <a:blip r:embed="rId3"/>
          <a:srcRect t="4020" b="9611"/>
          <a:stretch>
            <a:fillRect/>
          </a:stretch>
        </p:blipFill>
        <p:spPr>
          <a:xfrm>
            <a:off x="2532962" y="2755900"/>
            <a:ext cx="3048000" cy="342258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Content Placeholder 6" descr="eddie_vignette.jpg"/>
          <p:cNvPicPr>
            <a:picLocks noChangeAspect="1"/>
          </p:cNvPicPr>
          <p:nvPr/>
        </p:nvPicPr>
        <p:blipFill>
          <a:blip r:embed="rId4"/>
          <a:srcRect t="-3748" b="-3748"/>
          <a:stretch>
            <a:fillRect/>
          </a:stretch>
        </p:blipFill>
        <p:spPr>
          <a:xfrm>
            <a:off x="4818962" y="1003300"/>
            <a:ext cx="3657600" cy="41402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274317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1" name="Picture 2" descr="C:\Shawn\SANJOS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838200"/>
            <a:ext cx="3219450" cy="433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838200"/>
            <a:ext cx="8001000" cy="5586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2612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28600"/>
            <a:ext cx="4537393" cy="441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4" name="Group 3"/>
          <p:cNvGrpSpPr/>
          <p:nvPr/>
        </p:nvGrpSpPr>
        <p:grpSpPr>
          <a:xfrm>
            <a:off x="3733800" y="1600200"/>
            <a:ext cx="4267200" cy="4805362"/>
            <a:chOff x="1295400" y="1676400"/>
            <a:chExt cx="4267200" cy="4805362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5400" y="1676400"/>
              <a:ext cx="4267200" cy="4053603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28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05000" y="4800600"/>
              <a:ext cx="2843212" cy="168116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2442234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914400"/>
            <a:ext cx="6783388" cy="3633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4191000"/>
            <a:ext cx="2846521" cy="20579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4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662"/>
          <a:stretch>
            <a:fillRect/>
          </a:stretch>
        </p:blipFill>
        <p:spPr bwMode="auto">
          <a:xfrm>
            <a:off x="381000" y="228600"/>
            <a:ext cx="5795963" cy="327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250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840"/>
          <a:stretch>
            <a:fillRect/>
          </a:stretch>
        </p:blipFill>
        <p:spPr bwMode="auto">
          <a:xfrm>
            <a:off x="304800" y="3733800"/>
            <a:ext cx="8077200" cy="282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3251" name="Oval 4"/>
          <p:cNvSpPr>
            <a:spLocks noChangeArrowheads="1"/>
          </p:cNvSpPr>
          <p:nvPr/>
        </p:nvSpPr>
        <p:spPr bwMode="auto">
          <a:xfrm>
            <a:off x="762000" y="5029200"/>
            <a:ext cx="4038600" cy="457200"/>
          </a:xfrm>
          <a:prstGeom prst="ellips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3252" name="Oval 5"/>
          <p:cNvSpPr>
            <a:spLocks noChangeArrowheads="1"/>
          </p:cNvSpPr>
          <p:nvPr/>
        </p:nvSpPr>
        <p:spPr bwMode="auto">
          <a:xfrm>
            <a:off x="4572000" y="5791200"/>
            <a:ext cx="1143000" cy="381000"/>
          </a:xfrm>
          <a:prstGeom prst="ellipse">
            <a:avLst/>
          </a:prstGeom>
          <a:noFill/>
          <a:ln w="38100">
            <a:solidFill>
              <a:srgbClr val="FF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304800"/>
            <a:ext cx="6745277" cy="2612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2917662"/>
            <a:ext cx="2150692" cy="15549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662"/>
          <a:stretch>
            <a:fillRect/>
          </a:stretch>
        </p:blipFill>
        <p:spPr bwMode="auto">
          <a:xfrm>
            <a:off x="1235037" y="3276600"/>
            <a:ext cx="3011241" cy="1702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840"/>
          <a:stretch>
            <a:fillRect/>
          </a:stretch>
        </p:blipFill>
        <p:spPr bwMode="auto">
          <a:xfrm>
            <a:off x="1560588" y="4648200"/>
            <a:ext cx="3854442" cy="13476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374" y="598061"/>
            <a:ext cx="3175000" cy="30226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6137" y="1805588"/>
            <a:ext cx="5245876" cy="3630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6056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9288" y="317500"/>
            <a:ext cx="5303837" cy="622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886200"/>
            <a:ext cx="1717675" cy="266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78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04800"/>
            <a:ext cx="4724400" cy="3411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79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2895600"/>
            <a:ext cx="4343400" cy="3097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80" name="Line 5"/>
          <p:cNvSpPr>
            <a:spLocks noChangeShapeType="1"/>
          </p:cNvSpPr>
          <p:nvPr/>
        </p:nvSpPr>
        <p:spPr bwMode="auto">
          <a:xfrm flipV="1">
            <a:off x="2133600" y="3429000"/>
            <a:ext cx="914400" cy="1219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1483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7" name="Picture 2" descr="I:\Slides\Post_Gun_Story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" y="2376719"/>
            <a:ext cx="7702117" cy="2808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698" name="Picture 3" descr="I:\Slides\Post_Gun_Banner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519"/>
          <a:stretch>
            <a:fillRect/>
          </a:stretch>
        </p:blipFill>
        <p:spPr bwMode="auto">
          <a:xfrm>
            <a:off x="1371600" y="1371600"/>
            <a:ext cx="57912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298" y="1006225"/>
            <a:ext cx="7870912" cy="3247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7661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5" name="Picture 2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04800"/>
            <a:ext cx="7239000" cy="6040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333" b="19650"/>
          <a:stretch>
            <a:fillRect/>
          </a:stretch>
        </p:blipFill>
        <p:spPr bwMode="auto">
          <a:xfrm>
            <a:off x="419100" y="228600"/>
            <a:ext cx="8305800" cy="350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1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000" b="23145"/>
          <a:stretch>
            <a:fillRect/>
          </a:stretch>
        </p:blipFill>
        <p:spPr bwMode="auto">
          <a:xfrm>
            <a:off x="2857500" y="3048000"/>
            <a:ext cx="3429000" cy="335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hlinkClick r:id="rId3" action="ppaction://hlinkfil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304800"/>
            <a:ext cx="7986728" cy="46482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09600" y="5562600"/>
            <a:ext cx="80082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Resulting graphics at: </a:t>
            </a:r>
            <a:r>
              <a:rPr lang="en-US" sz="1600" dirty="0" smtClean="0">
                <a:hlinkClick r:id="rId5"/>
              </a:rPr>
              <a:t>http://www.washingtonpost.com/wp-srv/politics/obama/100days/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3529922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00100"/>
            <a:ext cx="9144000" cy="5241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6653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7810" y="457200"/>
            <a:ext cx="5562600" cy="562421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53908" y="1188878"/>
            <a:ext cx="1661931" cy="2031325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Sources: Original presidential documents, mainly in press release or </a:t>
            </a:r>
            <a:r>
              <a:rPr lang="en-US" dirty="0" err="1" smtClean="0"/>
              <a:t>pdf</a:t>
            </a:r>
            <a:r>
              <a:rPr lang="en-US" dirty="0" smtClean="0"/>
              <a:t> form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05089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169" y="180939"/>
            <a:ext cx="3200310" cy="357826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4266" y="523866"/>
            <a:ext cx="4966639" cy="4246170"/>
          </a:xfrm>
          <a:prstGeom prst="rect">
            <a:avLst/>
          </a:prstGeom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2338507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283</TotalTime>
  <Words>75</Words>
  <Application>Microsoft Macintosh PowerPoint</Application>
  <PresentationFormat>On-screen Show (4:3)</PresentationFormat>
  <Paragraphs>19</Paragraphs>
  <Slides>22</Slides>
  <Notes>14</Notes>
  <HiddenSlides>1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The New York Times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Sarah</dc:creator>
  <cp:lastModifiedBy>Sarah Cohen</cp:lastModifiedBy>
  <cp:revision>14</cp:revision>
  <dcterms:created xsi:type="dcterms:W3CDTF">2013-02-25T15:02:40Z</dcterms:created>
  <dcterms:modified xsi:type="dcterms:W3CDTF">2014-01-12T14:45:21Z</dcterms:modified>
</cp:coreProperties>
</file>